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79393-E068-E847-A2FD-F73003DAE334}" type="doc">
      <dgm:prSet loTypeId="urn:microsoft.com/office/officeart/2005/8/layout/arrow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F06184-B333-5247-853D-F473705AAF57}">
      <dgm:prSet phldrT="[Text]"/>
      <dgm:spPr/>
      <dgm:t>
        <a:bodyPr/>
        <a:lstStyle/>
        <a:p>
          <a:r>
            <a:rPr lang="en-US" dirty="0" smtClean="0"/>
            <a:t>What Kind?</a:t>
          </a:r>
          <a:endParaRPr lang="en-US" dirty="0"/>
        </a:p>
      </dgm:t>
    </dgm:pt>
    <dgm:pt modelId="{149652E3-50E5-5541-84E2-02B4F18AB914}" type="parTrans" cxnId="{5C9000D5-D52C-104A-9DCC-8E478AC07DC5}">
      <dgm:prSet/>
      <dgm:spPr/>
      <dgm:t>
        <a:bodyPr/>
        <a:lstStyle/>
        <a:p>
          <a:endParaRPr lang="en-US"/>
        </a:p>
      </dgm:t>
    </dgm:pt>
    <dgm:pt modelId="{CE754C12-17EB-AF40-8CE2-009B79B950C9}" type="sibTrans" cxnId="{5C9000D5-D52C-104A-9DCC-8E478AC07DC5}">
      <dgm:prSet/>
      <dgm:spPr/>
      <dgm:t>
        <a:bodyPr/>
        <a:lstStyle/>
        <a:p>
          <a:endParaRPr lang="en-US"/>
        </a:p>
      </dgm:t>
    </dgm:pt>
    <dgm:pt modelId="{A8E7A68C-B647-A74A-A6D2-245D81E7C6C5}">
      <dgm:prSet phldrT="[Text]"/>
      <dgm:spPr/>
      <dgm:t>
        <a:bodyPr/>
        <a:lstStyle/>
        <a:p>
          <a:r>
            <a:rPr lang="en-US" dirty="0" smtClean="0"/>
            <a:t>How Many?</a:t>
          </a:r>
          <a:endParaRPr lang="en-US" dirty="0"/>
        </a:p>
      </dgm:t>
    </dgm:pt>
    <dgm:pt modelId="{F9C30C2E-AA73-AB46-9C34-2F7FDC2B6455}" type="parTrans" cxnId="{30CD3803-8333-8849-BA9A-20BB0C8BD2C7}">
      <dgm:prSet/>
      <dgm:spPr/>
      <dgm:t>
        <a:bodyPr/>
        <a:lstStyle/>
        <a:p>
          <a:endParaRPr lang="en-US"/>
        </a:p>
      </dgm:t>
    </dgm:pt>
    <dgm:pt modelId="{5D652A6A-F16B-E647-9600-EA347FF7E4BD}" type="sibTrans" cxnId="{30CD3803-8333-8849-BA9A-20BB0C8BD2C7}">
      <dgm:prSet/>
      <dgm:spPr/>
      <dgm:t>
        <a:bodyPr/>
        <a:lstStyle/>
        <a:p>
          <a:endParaRPr lang="en-US"/>
        </a:p>
      </dgm:t>
    </dgm:pt>
    <dgm:pt modelId="{16516052-9615-3F41-87EE-34A855A9B8F8}" type="pres">
      <dgm:prSet presAssocID="{EE379393-E068-E847-A2FD-F73003DAE3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E9CAC0-C77C-6B4A-8662-5000F9606E4C}" type="pres">
      <dgm:prSet presAssocID="{9BF06184-B333-5247-853D-F473705AAF57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42B6D-66E5-E84E-AF84-324D3446350D}" type="pres">
      <dgm:prSet presAssocID="{A8E7A68C-B647-A74A-A6D2-245D81E7C6C5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F299D7-9745-9D41-AD68-C6C1A162E816}" type="presOf" srcId="{9BF06184-B333-5247-853D-F473705AAF57}" destId="{D3E9CAC0-C77C-6B4A-8662-5000F9606E4C}" srcOrd="0" destOrd="0" presId="urn:microsoft.com/office/officeart/2005/8/layout/arrow1"/>
    <dgm:cxn modelId="{9609AC7F-B453-F74F-8236-9FD1AFE7B4DC}" type="presOf" srcId="{EE379393-E068-E847-A2FD-F73003DAE334}" destId="{16516052-9615-3F41-87EE-34A855A9B8F8}" srcOrd="0" destOrd="0" presId="urn:microsoft.com/office/officeart/2005/8/layout/arrow1"/>
    <dgm:cxn modelId="{50A22A14-6605-EC4B-A82F-83C345D7EA03}" type="presOf" srcId="{A8E7A68C-B647-A74A-A6D2-245D81E7C6C5}" destId="{AEE42B6D-66E5-E84E-AF84-324D3446350D}" srcOrd="0" destOrd="0" presId="urn:microsoft.com/office/officeart/2005/8/layout/arrow1"/>
    <dgm:cxn modelId="{5C9000D5-D52C-104A-9DCC-8E478AC07DC5}" srcId="{EE379393-E068-E847-A2FD-F73003DAE334}" destId="{9BF06184-B333-5247-853D-F473705AAF57}" srcOrd="0" destOrd="0" parTransId="{149652E3-50E5-5541-84E2-02B4F18AB914}" sibTransId="{CE754C12-17EB-AF40-8CE2-009B79B950C9}"/>
    <dgm:cxn modelId="{30CD3803-8333-8849-BA9A-20BB0C8BD2C7}" srcId="{EE379393-E068-E847-A2FD-F73003DAE334}" destId="{A8E7A68C-B647-A74A-A6D2-245D81E7C6C5}" srcOrd="1" destOrd="0" parTransId="{F9C30C2E-AA73-AB46-9C34-2F7FDC2B6455}" sibTransId="{5D652A6A-F16B-E647-9600-EA347FF7E4BD}"/>
    <dgm:cxn modelId="{D64B2048-2823-144C-A5B8-89B94BE41C64}" type="presParOf" srcId="{16516052-9615-3F41-87EE-34A855A9B8F8}" destId="{D3E9CAC0-C77C-6B4A-8662-5000F9606E4C}" srcOrd="0" destOrd="0" presId="urn:microsoft.com/office/officeart/2005/8/layout/arrow1"/>
    <dgm:cxn modelId="{80B66B50-9730-5B44-AC0D-2DE4E1BBB08C}" type="presParOf" srcId="{16516052-9615-3F41-87EE-34A855A9B8F8}" destId="{AEE42B6D-66E5-E84E-AF84-324D3446350D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9CAC0-C77C-6B4A-8662-5000F9606E4C}">
      <dsp:nvSpPr>
        <dsp:cNvPr id="0" name=""/>
        <dsp:cNvSpPr/>
      </dsp:nvSpPr>
      <dsp:spPr>
        <a:xfrm rot="16200000">
          <a:off x="253" y="41891"/>
          <a:ext cx="2902148" cy="290214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What Kind?</a:t>
          </a:r>
          <a:endParaRPr lang="en-US" sz="3400" kern="1200" dirty="0"/>
        </a:p>
      </dsp:txBody>
      <dsp:txXfrm rot="5400000">
        <a:off x="508129" y="767428"/>
        <a:ext cx="2394272" cy="1451074"/>
      </dsp:txXfrm>
    </dsp:sp>
    <dsp:sp modelId="{AEE42B6D-66E5-E84E-AF84-324D3446350D}">
      <dsp:nvSpPr>
        <dsp:cNvPr id="0" name=""/>
        <dsp:cNvSpPr/>
      </dsp:nvSpPr>
      <dsp:spPr>
        <a:xfrm rot="5400000">
          <a:off x="3193598" y="41891"/>
          <a:ext cx="2902148" cy="290214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How Many?</a:t>
          </a:r>
          <a:endParaRPr lang="en-US" sz="3400" kern="1200" dirty="0"/>
        </a:p>
      </dsp:txBody>
      <dsp:txXfrm rot="-5400000">
        <a:off x="3193598" y="767428"/>
        <a:ext cx="2394272" cy="1451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eb2.uvcs.uvic.ca/elc/studyzone/410/grammar/adjord1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Ordering Adjectives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 can </a:t>
            </a:r>
            <a:r>
              <a:rPr lang="en-US" b="0" u="sng" dirty="0" smtClean="0">
                <a:solidFill>
                  <a:srgbClr val="FFFF00"/>
                </a:solidFill>
              </a:rPr>
              <a:t>order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0" u="sng" dirty="0" smtClean="0">
                <a:solidFill>
                  <a:srgbClr val="FFFF00"/>
                </a:solidFill>
              </a:rPr>
              <a:t>adjectives</a:t>
            </a:r>
            <a:r>
              <a:rPr lang="en-US" dirty="0" smtClean="0">
                <a:solidFill>
                  <a:srgbClr val="FFFF00"/>
                </a:solidFill>
              </a:rPr>
              <a:t> in sentences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according to conventional patterns.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0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sentence sounds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The old green wicked witch cackled out loud.</a:t>
            </a:r>
          </a:p>
          <a:p>
            <a:r>
              <a:rPr lang="en-US" sz="3000" dirty="0" smtClean="0">
                <a:solidFill>
                  <a:srgbClr val="FFFF00"/>
                </a:solidFill>
              </a:rPr>
              <a:t>The green wicked old witch cackled out loud.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95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Adjectives have an ORDER!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1918" r="-219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064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696964"/>
              </p:ext>
            </p:extLst>
          </p:nvPr>
        </p:nvGraphicFramePr>
        <p:xfrm>
          <a:off x="2674938" y="162835"/>
          <a:ext cx="3790950" cy="6572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0950"/>
              </a:tblGrid>
              <a:tr h="139213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FF00"/>
                          </a:solidFill>
                        </a:rPr>
                        <a:t>Ordering Adjectives</a:t>
                      </a:r>
                      <a:endParaRPr lang="en-US" sz="4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647502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opinion</a:t>
                      </a:r>
                      <a:endParaRPr lang="en-US" sz="3400" dirty="0"/>
                    </a:p>
                  </a:txBody>
                  <a:tcPr/>
                </a:tc>
              </a:tr>
              <a:tr h="647502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size</a:t>
                      </a:r>
                    </a:p>
                  </a:txBody>
                  <a:tcPr/>
                </a:tc>
              </a:tr>
              <a:tr h="647502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age</a:t>
                      </a:r>
                      <a:endParaRPr lang="en-US" sz="3400" dirty="0"/>
                    </a:p>
                  </a:txBody>
                  <a:tcPr/>
                </a:tc>
              </a:tr>
              <a:tr h="647502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shape</a:t>
                      </a:r>
                      <a:endParaRPr lang="en-US" sz="3400" dirty="0"/>
                    </a:p>
                  </a:txBody>
                  <a:tcPr/>
                </a:tc>
              </a:tr>
              <a:tr h="647502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color</a:t>
                      </a:r>
                      <a:endParaRPr lang="en-US" sz="3400" dirty="0"/>
                    </a:p>
                  </a:txBody>
                  <a:tcPr/>
                </a:tc>
              </a:tr>
              <a:tr h="647502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origin</a:t>
                      </a:r>
                      <a:endParaRPr lang="en-US" sz="3400" dirty="0"/>
                    </a:p>
                  </a:txBody>
                  <a:tcPr/>
                </a:tc>
              </a:tr>
              <a:tr h="647502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material</a:t>
                      </a:r>
                      <a:endParaRPr lang="en-US" sz="3400" dirty="0"/>
                    </a:p>
                  </a:txBody>
                  <a:tcPr/>
                </a:tc>
              </a:tr>
              <a:tr h="647502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purpose</a:t>
                      </a:r>
                      <a:endParaRPr lang="en-US" sz="3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601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Adjectives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rgbClr val="FFFF00"/>
                </a:solidFill>
              </a:rPr>
              <a:t>An </a:t>
            </a:r>
            <a:r>
              <a:rPr lang="en-US" sz="3000" dirty="0">
                <a:solidFill>
                  <a:srgbClr val="FFFF00"/>
                </a:solidFill>
              </a:rPr>
              <a:t>opinion adjective explains what you think about something (other people may not agree with you).</a:t>
            </a:r>
          </a:p>
          <a:p>
            <a:r>
              <a:rPr lang="en-US" sz="3000" dirty="0">
                <a:solidFill>
                  <a:srgbClr val="FFFF00"/>
                </a:solidFill>
              </a:rPr>
              <a:t>For example: silly, beautiful, horrible, </a:t>
            </a:r>
            <a:r>
              <a:rPr lang="en-US" sz="3000" dirty="0" smtClean="0">
                <a:solidFill>
                  <a:srgbClr val="FFFF00"/>
                </a:solidFill>
              </a:rPr>
              <a:t>difficult</a:t>
            </a:r>
          </a:p>
          <a:p>
            <a:r>
              <a:rPr lang="en-US" sz="3000" dirty="0" smtClean="0">
                <a:solidFill>
                  <a:srgbClr val="FFFF00"/>
                </a:solidFill>
              </a:rPr>
              <a:t>Halloween opinion adjectives???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103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Adjectives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FFFF00"/>
                </a:solidFill>
              </a:rPr>
              <a:t>A size adjective, of course, tells you how big or small something is.</a:t>
            </a:r>
          </a:p>
          <a:p>
            <a:r>
              <a:rPr lang="en-US" sz="3000" dirty="0">
                <a:solidFill>
                  <a:srgbClr val="FFFF00"/>
                </a:solidFill>
              </a:rPr>
              <a:t>For example: large, tiny, enormous, little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37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Adjectives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FFFF00"/>
                </a:solidFill>
              </a:rPr>
              <a:t>An age adjective tells you how young or old something or someone is.</a:t>
            </a:r>
          </a:p>
          <a:p>
            <a:r>
              <a:rPr lang="en-US" sz="3000" dirty="0">
                <a:solidFill>
                  <a:srgbClr val="FFFF00"/>
                </a:solidFill>
              </a:rPr>
              <a:t>For example: ancient, new, young, old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062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Adjectives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FFFF00"/>
                </a:solidFill>
              </a:rPr>
              <a:t>A shape adjective describes the shape of something.</a:t>
            </a:r>
          </a:p>
          <a:p>
            <a:r>
              <a:rPr lang="en-US" sz="3000" dirty="0">
                <a:solidFill>
                  <a:srgbClr val="FFFF00"/>
                </a:solidFill>
              </a:rPr>
              <a:t>For example: square, round, flat, rectangular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08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Adjectives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FFFF00"/>
                </a:solidFill>
              </a:rPr>
              <a:t>A </a:t>
            </a:r>
            <a:r>
              <a:rPr lang="en-US" sz="3000" dirty="0" smtClean="0">
                <a:solidFill>
                  <a:srgbClr val="FFFF00"/>
                </a:solidFill>
              </a:rPr>
              <a:t>color </a:t>
            </a:r>
            <a:r>
              <a:rPr lang="en-US" sz="3000" dirty="0">
                <a:solidFill>
                  <a:srgbClr val="FFFF00"/>
                </a:solidFill>
              </a:rPr>
              <a:t>adjective, of course, describes the </a:t>
            </a:r>
            <a:r>
              <a:rPr lang="en-US" sz="3000" dirty="0" smtClean="0">
                <a:solidFill>
                  <a:srgbClr val="FFFF00"/>
                </a:solidFill>
              </a:rPr>
              <a:t>color </a:t>
            </a:r>
            <a:r>
              <a:rPr lang="en-US" sz="3000" dirty="0">
                <a:solidFill>
                  <a:srgbClr val="FFFF00"/>
                </a:solidFill>
              </a:rPr>
              <a:t>of something.</a:t>
            </a:r>
          </a:p>
          <a:p>
            <a:r>
              <a:rPr lang="en-US" sz="3000" dirty="0">
                <a:solidFill>
                  <a:srgbClr val="FFFF00"/>
                </a:solidFill>
              </a:rPr>
              <a:t>For example: blue, pink, reddish, </a:t>
            </a:r>
            <a:r>
              <a:rPr lang="en-US" sz="3000" dirty="0" smtClean="0">
                <a:solidFill>
                  <a:srgbClr val="FFFF00"/>
                </a:solidFill>
              </a:rPr>
              <a:t>gray</a:t>
            </a:r>
            <a:r>
              <a:rPr lang="en-US" sz="3000" dirty="0">
                <a:solidFill>
                  <a:srgbClr val="FFFF00"/>
                </a:solidFill>
              </a:rPr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20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Adjectives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FFFF00"/>
                </a:solidFill>
              </a:rPr>
              <a:t>An origin adjective describes where something comes from.</a:t>
            </a:r>
          </a:p>
          <a:p>
            <a:r>
              <a:rPr lang="en-US" sz="3000" dirty="0">
                <a:solidFill>
                  <a:srgbClr val="FFFF00"/>
                </a:solidFill>
              </a:rPr>
              <a:t>For example: French, lunar, American, eastern, Greek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13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Adjectives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FFFF00"/>
                </a:solidFill>
              </a:rPr>
              <a:t>A material adjective describes what something is made from.</a:t>
            </a:r>
          </a:p>
          <a:p>
            <a:r>
              <a:rPr lang="en-US" sz="3000" dirty="0">
                <a:solidFill>
                  <a:srgbClr val="FFFF00"/>
                </a:solidFill>
              </a:rPr>
              <a:t>For example: wooden, metal, cotton, paper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4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ELACC4L1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/>
              <a:t>Demonstrate </a:t>
            </a:r>
            <a:r>
              <a:rPr lang="en-US" sz="3200" b="0" dirty="0"/>
              <a:t>command of the conventions of standard English grammar and usage when writing or speaking.</a:t>
            </a:r>
          </a:p>
          <a:p>
            <a:pPr lvl="1"/>
            <a:r>
              <a:rPr lang="en-US" sz="3000" b="0" dirty="0" smtClean="0">
                <a:solidFill>
                  <a:srgbClr val="FFFF00"/>
                </a:solidFill>
              </a:rPr>
              <a:t>d</a:t>
            </a:r>
            <a:r>
              <a:rPr lang="en-US" sz="3000" b="0" dirty="0">
                <a:solidFill>
                  <a:srgbClr val="FFFF00"/>
                </a:solidFill>
              </a:rPr>
              <a:t>. </a:t>
            </a:r>
            <a:r>
              <a:rPr lang="en-US" sz="3000" u="sng" dirty="0">
                <a:solidFill>
                  <a:srgbClr val="FFFF00"/>
                </a:solidFill>
              </a:rPr>
              <a:t>Order</a:t>
            </a:r>
            <a:r>
              <a:rPr lang="en-US" sz="3000" b="0" dirty="0">
                <a:solidFill>
                  <a:srgbClr val="FFFF00"/>
                </a:solidFill>
              </a:rPr>
              <a:t> </a:t>
            </a:r>
            <a:r>
              <a:rPr lang="en-US" sz="3000" u="sng" dirty="0">
                <a:solidFill>
                  <a:srgbClr val="FFFF00"/>
                </a:solidFill>
              </a:rPr>
              <a:t>adjectives</a:t>
            </a:r>
            <a:r>
              <a:rPr lang="en-US" sz="3000" b="0" dirty="0">
                <a:solidFill>
                  <a:srgbClr val="FFFF00"/>
                </a:solidFill>
              </a:rPr>
              <a:t> within sentences according to conventional patterns (e.g., </a:t>
            </a:r>
            <a:r>
              <a:rPr lang="en-US" sz="3000" b="0" i="1" dirty="0">
                <a:solidFill>
                  <a:srgbClr val="FFFF00"/>
                </a:solidFill>
              </a:rPr>
              <a:t>a small red bag </a:t>
            </a:r>
            <a:r>
              <a:rPr lang="en-US" sz="3000" b="0" dirty="0">
                <a:solidFill>
                  <a:srgbClr val="FFFF00"/>
                </a:solidFill>
              </a:rPr>
              <a:t>rather than </a:t>
            </a:r>
            <a:r>
              <a:rPr lang="en-US" sz="3000" b="0" i="1" dirty="0">
                <a:solidFill>
                  <a:srgbClr val="FFFF00"/>
                </a:solidFill>
              </a:rPr>
              <a:t>a red small bag</a:t>
            </a:r>
            <a:r>
              <a:rPr lang="en-US" sz="3000" b="0" dirty="0">
                <a:solidFill>
                  <a:srgbClr val="FFFF00"/>
                </a:solidFill>
              </a:rPr>
              <a:t>)</a:t>
            </a:r>
            <a:r>
              <a:rPr lang="en-US" sz="2800" b="0" dirty="0" smtClean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932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Adjectives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FFFF00"/>
                </a:solidFill>
              </a:rPr>
              <a:t>A purpose adjective describes what something is used for. These adjectives often end with “-</a:t>
            </a:r>
            <a:r>
              <a:rPr lang="en-US" sz="3000" dirty="0" err="1">
                <a:solidFill>
                  <a:srgbClr val="FFFF00"/>
                </a:solidFill>
              </a:rPr>
              <a:t>ing</a:t>
            </a:r>
            <a:r>
              <a:rPr lang="en-US" sz="3000" dirty="0">
                <a:solidFill>
                  <a:srgbClr val="FFFF00"/>
                </a:solidFill>
              </a:rPr>
              <a:t>”.</a:t>
            </a:r>
          </a:p>
          <a:p>
            <a:r>
              <a:rPr lang="en-US" sz="3000" dirty="0">
                <a:solidFill>
                  <a:srgbClr val="FFFF00"/>
                </a:solidFill>
              </a:rPr>
              <a:t>For example: sleeping (as in “sleeping bag”), </a:t>
            </a:r>
            <a:r>
              <a:rPr lang="en-US" sz="3000" dirty="0" smtClean="0">
                <a:solidFill>
                  <a:srgbClr val="FFFF00"/>
                </a:solidFill>
              </a:rPr>
              <a:t>catching (</a:t>
            </a:r>
            <a:r>
              <a:rPr lang="en-US" sz="3000" dirty="0">
                <a:solidFill>
                  <a:srgbClr val="FFFF00"/>
                </a:solidFill>
              </a:rPr>
              <a:t>as in </a:t>
            </a:r>
            <a:r>
              <a:rPr lang="en-US" sz="3000" dirty="0" smtClean="0">
                <a:solidFill>
                  <a:srgbClr val="FFFF00"/>
                </a:solidFill>
              </a:rPr>
              <a:t>“catching mitt”)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878811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 of Adjective Order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992575"/>
              </p:ext>
            </p:extLst>
          </p:nvPr>
        </p:nvGraphicFramePr>
        <p:xfrm>
          <a:off x="-1" y="2327854"/>
          <a:ext cx="9144000" cy="3946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73076"/>
                <a:gridCol w="1069887"/>
                <a:gridCol w="905037"/>
              </a:tblGrid>
              <a:tr h="118966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OPINION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SIZE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AGE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SHAPE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COLOR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ORIGIN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MATERIAL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PURPOSE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 smtClean="0"/>
                    </a:p>
                    <a:p>
                      <a:pPr algn="ctr"/>
                      <a:endParaRPr lang="en-US" sz="1500" dirty="0" smtClean="0"/>
                    </a:p>
                    <a:p>
                      <a:pPr algn="ctr"/>
                      <a:r>
                        <a:rPr lang="en-US" sz="1500" dirty="0" smtClean="0"/>
                        <a:t>NOUN</a:t>
                      </a:r>
                      <a:endParaRPr lang="en-US" sz="1500" dirty="0"/>
                    </a:p>
                  </a:txBody>
                  <a:tcPr/>
                </a:tc>
              </a:tr>
              <a:tr h="689249">
                <a:tc>
                  <a:txBody>
                    <a:bodyPr/>
                    <a:lstStyle/>
                    <a:p>
                      <a:r>
                        <a:rPr lang="en-US" dirty="0" smtClean="0"/>
                        <a:t>silly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man</a:t>
                      </a:r>
                      <a:endParaRPr lang="en-US" dirty="0"/>
                    </a:p>
                  </a:txBody>
                  <a:tcPr/>
                </a:tc>
              </a:tr>
              <a:tr h="6892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bowl</a:t>
                      </a:r>
                      <a:endParaRPr lang="en-US" dirty="0"/>
                    </a:p>
                  </a:txBody>
                  <a:tcPr/>
                </a:tc>
              </a:tr>
              <a:tr h="6892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sleeping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bag</a:t>
                      </a:r>
                      <a:endParaRPr lang="en-US" dirty="0"/>
                    </a:p>
                  </a:txBody>
                  <a:tcPr/>
                </a:tc>
              </a:tr>
              <a:tr h="6892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wicked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witch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534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Adjectives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FFFF00"/>
                </a:solidFill>
                <a:hlinkClick r:id="rId2"/>
              </a:rPr>
              <a:t>Click here to practice.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94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your own…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4975412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Write a sentence using three or more adjectives IN ORDER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FF00"/>
                </a:solidFill>
              </a:rPr>
              <a:t>g</a:t>
            </a:r>
            <a:r>
              <a:rPr lang="en-US" dirty="0" smtClean="0">
                <a:solidFill>
                  <a:srgbClr val="FFFF00"/>
                </a:solidFill>
              </a:rPr>
              <a:t>igantic</a:t>
            </a:r>
          </a:p>
          <a:p>
            <a:r>
              <a:rPr lang="en-US" dirty="0">
                <a:solidFill>
                  <a:srgbClr val="FFFF00"/>
                </a:solidFill>
              </a:rPr>
              <a:t>f</a:t>
            </a:r>
            <a:r>
              <a:rPr lang="en-US" dirty="0" smtClean="0">
                <a:solidFill>
                  <a:srgbClr val="FFFF00"/>
                </a:solidFill>
              </a:rPr>
              <a:t>our</a:t>
            </a:r>
          </a:p>
          <a:p>
            <a:r>
              <a:rPr lang="en-US" dirty="0">
                <a:solidFill>
                  <a:srgbClr val="FFFF00"/>
                </a:solidFill>
              </a:rPr>
              <a:t>o</a:t>
            </a:r>
            <a:r>
              <a:rPr lang="en-US" dirty="0" smtClean="0">
                <a:solidFill>
                  <a:srgbClr val="FFFF00"/>
                </a:solidFill>
              </a:rPr>
              <a:t>range</a:t>
            </a:r>
          </a:p>
          <a:p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dirty="0" smtClean="0">
                <a:solidFill>
                  <a:srgbClr val="FFFF00"/>
                </a:solidFill>
              </a:rPr>
              <a:t>oasted</a:t>
            </a:r>
          </a:p>
          <a:p>
            <a:r>
              <a:rPr lang="en-US" dirty="0">
                <a:solidFill>
                  <a:srgbClr val="FFFF00"/>
                </a:solidFill>
              </a:rPr>
              <a:t>s</a:t>
            </a:r>
            <a:r>
              <a:rPr lang="en-US" dirty="0" smtClean="0">
                <a:solidFill>
                  <a:srgbClr val="FFFF00"/>
                </a:solidFill>
              </a:rPr>
              <a:t>cary</a:t>
            </a:r>
          </a:p>
          <a:p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dirty="0" smtClean="0">
                <a:solidFill>
                  <a:srgbClr val="FFFF00"/>
                </a:solidFill>
              </a:rPr>
              <a:t>ound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farm-raised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4722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adjectives?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b="0" dirty="0" smtClean="0">
                <a:solidFill>
                  <a:srgbClr val="FFFF00"/>
                </a:solidFill>
              </a:rPr>
              <a:t>Adjectives are words that describe or tell about nouns or pronouns.  </a:t>
            </a:r>
          </a:p>
          <a:p>
            <a:r>
              <a:rPr lang="en-US" sz="3000" b="0" dirty="0" smtClean="0">
                <a:solidFill>
                  <a:srgbClr val="FFFF00"/>
                </a:solidFill>
              </a:rPr>
              <a:t>Adjectives make sentences more interesting.</a:t>
            </a:r>
          </a:p>
          <a:p>
            <a:r>
              <a:rPr lang="en-US" sz="3000" b="0" dirty="0" smtClean="0">
                <a:solidFill>
                  <a:srgbClr val="FFFF00"/>
                </a:solidFill>
              </a:rPr>
              <a:t>They give details that make your meaning clearer.</a:t>
            </a:r>
          </a:p>
          <a:p>
            <a:r>
              <a:rPr lang="en-US" sz="3000" b="0" dirty="0" smtClean="0">
                <a:solidFill>
                  <a:srgbClr val="FFFF00"/>
                </a:solidFill>
              </a:rPr>
              <a:t>They tell </a:t>
            </a:r>
            <a:r>
              <a:rPr lang="en-US" sz="3000" u="sng" dirty="0" smtClean="0">
                <a:solidFill>
                  <a:srgbClr val="FFFF00"/>
                </a:solidFill>
              </a:rPr>
              <a:t>what kind </a:t>
            </a:r>
            <a:r>
              <a:rPr lang="en-US" sz="3000" b="0" dirty="0" smtClean="0">
                <a:solidFill>
                  <a:srgbClr val="FFFF00"/>
                </a:solidFill>
              </a:rPr>
              <a:t>or </a:t>
            </a:r>
            <a:r>
              <a:rPr lang="en-US" sz="3000" u="sng" dirty="0" smtClean="0">
                <a:solidFill>
                  <a:srgbClr val="FFFF00"/>
                </a:solidFill>
              </a:rPr>
              <a:t>how many</a:t>
            </a:r>
            <a:r>
              <a:rPr lang="en-US" sz="3000" b="0" dirty="0" smtClean="0">
                <a:solidFill>
                  <a:srgbClr val="FFFF00"/>
                </a:solidFill>
              </a:rPr>
              <a:t>.</a:t>
            </a:r>
            <a:endParaRPr lang="en-US" sz="30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adjectives to describe the trees.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726" y="2366256"/>
            <a:ext cx="3305615" cy="396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adjectives to describe the bats.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40563" r="-405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943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7"/>
            <a:ext cx="9144000" cy="1653988"/>
          </a:xfrm>
        </p:spPr>
        <p:txBody>
          <a:bodyPr/>
          <a:lstStyle/>
          <a:p>
            <a:r>
              <a:rPr lang="en-US" dirty="0" smtClean="0"/>
              <a:t>Use adjectives to describe the jack-o-lantern.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6249" r="-562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2246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adjectives to describe the monsters.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7397" r="-573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389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 the adjectives.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82532685"/>
              </p:ext>
            </p:extLst>
          </p:nvPr>
        </p:nvGraphicFramePr>
        <p:xfrm>
          <a:off x="1524000" y="2475068"/>
          <a:ext cx="6096000" cy="2985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84463" y="6209623"/>
            <a:ext cx="83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44018" y="5840291"/>
            <a:ext cx="64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34128" y="5602533"/>
            <a:ext cx="117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ghoulish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43644" y="5851147"/>
            <a:ext cx="96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several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15989" y="6220479"/>
            <a:ext cx="90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round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86398" y="5276334"/>
            <a:ext cx="1259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wicked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39409" y="5255155"/>
            <a:ext cx="64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86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 the adjectives in the sentences.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Seven ghastly goblins haunted the young children.</a:t>
            </a:r>
          </a:p>
          <a:p>
            <a:r>
              <a:rPr lang="en-US" sz="3000" dirty="0" smtClean="0"/>
              <a:t>We saw many pumpkins glowing orange that scary night.</a:t>
            </a:r>
          </a:p>
          <a:p>
            <a:r>
              <a:rPr lang="en-US" sz="3000" dirty="0" smtClean="0"/>
              <a:t>My blonde wig didn’t match my costume, so I had to buy one black wig for fourteen dollars.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50484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71</TotalTime>
  <Words>498</Words>
  <Application>Microsoft Office PowerPoint</Application>
  <PresentationFormat>On-screen Show (4:3)</PresentationFormat>
  <Paragraphs>107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Orbit</vt:lpstr>
      <vt:lpstr>Ordering Adjectives</vt:lpstr>
      <vt:lpstr>ELACC4L1</vt:lpstr>
      <vt:lpstr>What are adjectives?</vt:lpstr>
      <vt:lpstr>Use adjectives to describe the trees.</vt:lpstr>
      <vt:lpstr>Use adjectives to describe the bats. </vt:lpstr>
      <vt:lpstr>Use adjectives to describe the jack-o-lantern.</vt:lpstr>
      <vt:lpstr>Use adjectives to describe the monsters. </vt:lpstr>
      <vt:lpstr>Sort the adjectives.</vt:lpstr>
      <vt:lpstr>Highlight the adjectives in the sentences.</vt:lpstr>
      <vt:lpstr>Which sentence sounds better?</vt:lpstr>
      <vt:lpstr>Adjectives have an ORDER!</vt:lpstr>
      <vt:lpstr>PowerPoint Presentation</vt:lpstr>
      <vt:lpstr>Ordering Adjectives</vt:lpstr>
      <vt:lpstr>Ordering Adjectives</vt:lpstr>
      <vt:lpstr>Ordering Adjectives</vt:lpstr>
      <vt:lpstr>Ordering Adjectives</vt:lpstr>
      <vt:lpstr>Ordering Adjectives</vt:lpstr>
      <vt:lpstr>Ordering Adjectives</vt:lpstr>
      <vt:lpstr>Ordering Adjectives</vt:lpstr>
      <vt:lpstr>Ordering Adjectives</vt:lpstr>
      <vt:lpstr>Some Examples of Adjective Order </vt:lpstr>
      <vt:lpstr>Ordering Adjectives</vt:lpstr>
      <vt:lpstr>On your own…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Ordering Adjectives</dc:title>
  <dc:creator>Cassie Ayers</dc:creator>
  <cp:lastModifiedBy>Cassie Ayers Nash</cp:lastModifiedBy>
  <cp:revision>13</cp:revision>
  <dcterms:created xsi:type="dcterms:W3CDTF">2012-09-30T03:57:32Z</dcterms:created>
  <dcterms:modified xsi:type="dcterms:W3CDTF">2012-10-03T12:46:45Z</dcterms:modified>
</cp:coreProperties>
</file>